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8" r:id="rId2"/>
    <p:sldId id="303" r:id="rId3"/>
    <p:sldId id="266" r:id="rId4"/>
    <p:sldId id="305" r:id="rId5"/>
    <p:sldId id="315" r:id="rId6"/>
    <p:sldId id="304" r:id="rId7"/>
    <p:sldId id="267" r:id="rId8"/>
    <p:sldId id="285" r:id="rId9"/>
    <p:sldId id="286" r:id="rId10"/>
    <p:sldId id="284" r:id="rId11"/>
    <p:sldId id="306" r:id="rId12"/>
    <p:sldId id="307" r:id="rId13"/>
    <p:sldId id="316" r:id="rId14"/>
    <p:sldId id="317" r:id="rId15"/>
    <p:sldId id="318" r:id="rId16"/>
    <p:sldId id="287" r:id="rId17"/>
    <p:sldId id="274" r:id="rId18"/>
    <p:sldId id="275" r:id="rId19"/>
    <p:sldId id="322" r:id="rId20"/>
    <p:sldId id="321" r:id="rId21"/>
    <p:sldId id="311" r:id="rId22"/>
    <p:sldId id="302" r:id="rId23"/>
    <p:sldId id="283" r:id="rId24"/>
    <p:sldId id="320" r:id="rId25"/>
    <p:sldId id="319" r:id="rId26"/>
    <p:sldId id="26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pos="4096" userDrawn="1">
          <p15:clr>
            <a:srgbClr val="A4A3A4"/>
          </p15:clr>
        </p15:guide>
        <p15:guide id="2" pos="4196" userDrawn="1">
          <p15:clr>
            <a:srgbClr val="A4A3A4"/>
          </p15:clr>
        </p15:guide>
        <p15:guide id="3" orient="horz" pos="30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389"/>
    <a:srgbClr val="808581"/>
    <a:srgbClr val="324B91"/>
    <a:srgbClr val="13BF6D"/>
    <a:srgbClr val="7C7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9" autoAdjust="0"/>
    <p:restoredTop sz="86521" autoAdjust="0"/>
  </p:normalViewPr>
  <p:slideViewPr>
    <p:cSldViewPr snapToGrid="0">
      <p:cViewPr varScale="1">
        <p:scale>
          <a:sx n="45" d="100"/>
          <a:sy n="45" d="100"/>
        </p:scale>
        <p:origin x="1338" y="30"/>
      </p:cViewPr>
      <p:guideLst>
        <p:guide pos="4096"/>
        <p:guide pos="4196"/>
        <p:guide orient="horz" pos="3072"/>
      </p:guideLst>
    </p:cSldViewPr>
  </p:slideViewPr>
  <p:notesTextViewPr>
    <p:cViewPr>
      <p:scale>
        <a:sx n="1" d="1"/>
        <a:sy n="1" d="1"/>
      </p:scale>
      <p:origin x="0" y="-6"/>
    </p:cViewPr>
  </p:notesTextViewPr>
  <p:notesViewPr>
    <p:cSldViewPr snapToGrid="0">
      <p:cViewPr varScale="1">
        <p:scale>
          <a:sx n="56" d="100"/>
          <a:sy n="56" d="100"/>
        </p:scale>
        <p:origin x="28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800" dirty="0">
                <a:ln>
                  <a:noFill/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</a:rPr>
              <a:t>PRECISION</a:t>
            </a:r>
          </a:p>
        </c:rich>
      </c:tx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ln>
                <a:noFill/>
              </a:ln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2000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80858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Oversecured</c:v>
                </c:pt>
                <c:pt idx="1">
                  <c:v>MobSF</c:v>
                </c:pt>
                <c:pt idx="2">
                  <c:v>Pithus</c:v>
                </c:pt>
                <c:pt idx="3">
                  <c:v>Yaazhini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0.38700000000000001</c:v>
                </c:pt>
                <c:pt idx="1">
                  <c:v>0.54800000000000004</c:v>
                </c:pt>
                <c:pt idx="2">
                  <c:v>0.67300000000000004</c:v>
                </c:pt>
                <c:pt idx="3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2-4414-A69B-EAAEE5640E8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4077743"/>
        <c:axId val="284081071"/>
      </c:barChart>
      <c:catAx>
        <c:axId val="28407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84081071"/>
        <c:crosses val="autoZero"/>
        <c:auto val="1"/>
        <c:lblAlgn val="ctr"/>
        <c:lblOffset val="100"/>
        <c:noMultiLvlLbl val="0"/>
      </c:catAx>
      <c:valAx>
        <c:axId val="28408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8407774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40920619292177912"/>
          <c:y val="0.93622083263213141"/>
          <c:w val="0.25364645609175074"/>
          <c:h val="5.204670628091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Buongiorno a tutti, sono Eduardo Scarpa. Oggi parlerò del mio studio dove svolgo un’analisi prestazionale sui tool che identificano vulnerabilità in applicazioni Android.</a:t>
            </a:r>
          </a:p>
        </p:txBody>
      </p:sp>
    </p:spTree>
    <p:extLst>
      <p:ext uri="{BB962C8B-B14F-4D97-AF65-F5344CB8AC3E}">
        <p14:creationId xmlns:p14="http://schemas.microsoft.com/office/powerpoint/2010/main" val="63008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548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L’obiettivo principale è quello di riuscire ad espandere le conoscenze sui tool di analisi di vulnerabilità.</a:t>
            </a:r>
          </a:p>
        </p:txBody>
      </p:sp>
    </p:spTree>
    <p:extLst>
      <p:ext uri="{BB962C8B-B14F-4D97-AF65-F5344CB8AC3E}">
        <p14:creationId xmlns:p14="http://schemas.microsoft.com/office/powerpoint/2010/main" val="243156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Analizzandone l’efficienza per la rivelazione di vulnerabilità nei software Android.</a:t>
            </a:r>
          </a:p>
        </p:txBody>
      </p:sp>
    </p:spTree>
    <p:extLst>
      <p:ext uri="{BB962C8B-B14F-4D97-AF65-F5344CB8AC3E}">
        <p14:creationId xmlns:p14="http://schemas.microsoft.com/office/powerpoint/2010/main" val="345781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La ricerca dei tool è avvenuta con una ricerca di articoli in letteratura bianca e letteratura grigia tramite il motore di ricerca Google </a:t>
            </a:r>
            <a:r>
              <a:rPr lang="it-IT" dirty="0" err="1"/>
              <a:t>Scholar</a:t>
            </a:r>
            <a:r>
              <a:rPr lang="it-IT" dirty="0"/>
              <a:t> dove sono presenti una mole di articoli accademici.</a:t>
            </a:r>
          </a:p>
        </p:txBody>
      </p:sp>
    </p:spTree>
    <p:extLst>
      <p:ext uri="{BB962C8B-B14F-4D97-AF65-F5344CB8AC3E}">
        <p14:creationId xmlns:p14="http://schemas.microsoft.com/office/powerpoint/2010/main" val="3159668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Come?</a:t>
            </a:r>
          </a:p>
        </p:txBody>
      </p:sp>
    </p:spTree>
    <p:extLst>
      <p:ext uri="{BB962C8B-B14F-4D97-AF65-F5344CB8AC3E}">
        <p14:creationId xmlns:p14="http://schemas.microsoft.com/office/powerpoint/2010/main" val="4287208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Mediante l'utilizzo di query specifiche.</a:t>
            </a:r>
          </a:p>
        </p:txBody>
      </p:sp>
    </p:spTree>
    <p:extLst>
      <p:ext uri="{BB962C8B-B14F-4D97-AF65-F5344CB8AC3E}">
        <p14:creationId xmlns:p14="http://schemas.microsoft.com/office/powerpoint/2010/main" val="15300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Per ogni singolo tool trovato è stata svolta un’analisi al fine di accertarsi che questo rispettasse tutti i criteri e in caso negativo veniva scartato. </a:t>
            </a:r>
          </a:p>
          <a:p>
            <a:pPr algn="l"/>
            <a:r>
              <a:rPr lang="it-IT" dirty="0"/>
              <a:t>Tre dei quali sono:</a:t>
            </a:r>
          </a:p>
          <a:p>
            <a:pPr algn="l"/>
            <a:r>
              <a:rPr lang="it-IT" dirty="0"/>
              <a:t>In output deve restituire un risultato comprensibile per l’utente;</a:t>
            </a:r>
          </a:p>
          <a:p>
            <a:pPr algn="l"/>
            <a:r>
              <a:rPr lang="it-IT" dirty="0"/>
              <a:t>Il tool deve essere configurabile sul sistema nel quale sono stati svolti i test;</a:t>
            </a:r>
          </a:p>
          <a:p>
            <a:pPr algn="l"/>
            <a:r>
              <a:rPr lang="it-IT" dirty="0"/>
              <a:t>Il tool deve svolgere l’analisi statica o dinamica.</a:t>
            </a:r>
          </a:p>
        </p:txBody>
      </p:sp>
    </p:spTree>
    <p:extLst>
      <p:ext uri="{BB962C8B-B14F-4D97-AF65-F5344CB8AC3E}">
        <p14:creationId xmlns:p14="http://schemas.microsoft.com/office/powerpoint/2010/main" val="401502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I tool selezionati sono i seguenti: </a:t>
            </a:r>
            <a:r>
              <a:rPr lang="it-IT" dirty="0" err="1"/>
              <a:t>Oversecured</a:t>
            </a:r>
            <a:r>
              <a:rPr lang="it-IT" dirty="0"/>
              <a:t>, </a:t>
            </a:r>
            <a:r>
              <a:rPr lang="it-IT" dirty="0" err="1"/>
              <a:t>Yaazhini</a:t>
            </a:r>
            <a:r>
              <a:rPr lang="it-IT" dirty="0"/>
              <a:t>, </a:t>
            </a:r>
            <a:r>
              <a:rPr lang="it-IT" dirty="0" err="1"/>
              <a:t>Pithus</a:t>
            </a:r>
            <a:r>
              <a:rPr lang="it-IT" dirty="0"/>
              <a:t> e </a:t>
            </a:r>
            <a:r>
              <a:rPr lang="it-IT" dirty="0" err="1"/>
              <a:t>MobSF</a:t>
            </a:r>
            <a:r>
              <a:rPr lang="it-IT" dirty="0"/>
              <a:t>. Vorrei fare un appunto per </a:t>
            </a:r>
            <a:r>
              <a:rPr lang="it-IT" dirty="0" err="1"/>
              <a:t>Oversecured</a:t>
            </a:r>
            <a:r>
              <a:rPr lang="it-IT" dirty="0"/>
              <a:t>, in quanto è un tool a pagamento il quale ho stato contattato il fondatore che mi ha fornito gentilmente un abbonamento per poter svolgere l’analisi.</a:t>
            </a:r>
          </a:p>
        </p:txBody>
      </p:sp>
    </p:spTree>
    <p:extLst>
      <p:ext uri="{BB962C8B-B14F-4D97-AF65-F5344CB8AC3E}">
        <p14:creationId xmlns:p14="http://schemas.microsoft.com/office/powerpoint/2010/main" val="378009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sz="1800" b="0" i="0" u="none" strike="noStrike" baseline="0" dirty="0">
                <a:latin typeface="CMR10"/>
              </a:rPr>
              <a:t>Per quest’analisi è stato utilizzato un dataset di applicazioni intenzionalmente vulnerabili per il fatto che era noto a monte prima di lanciare i tool le vulnerabilità presenti all'interno delle applicazioni, e questo mi è servito per capire poi l'efficienza dei tool. E' stato ottenuto da un blog informatico, </a:t>
            </a:r>
            <a:r>
              <a:rPr lang="it-IT" sz="1800" b="0" i="0" u="none" strike="noStrike" baseline="0" dirty="0" err="1">
                <a:latin typeface="CMR10"/>
              </a:rPr>
              <a:t>hacknopedia</a:t>
            </a:r>
            <a:r>
              <a:rPr lang="it-IT" sz="1800" b="0" i="0" u="none" strike="noStrike" baseline="0" dirty="0">
                <a:latin typeface="CMR10"/>
              </a:rPr>
              <a:t>. Il dataset è formato da file APK dove per ognuno è presente il nome, una lista di vulnerabilità presenti e un link che ci reindirizza alla repository di GitHub.</a:t>
            </a:r>
          </a:p>
        </p:txBody>
      </p:sp>
    </p:spTree>
    <p:extLst>
      <p:ext uri="{BB962C8B-B14F-4D97-AF65-F5344CB8AC3E}">
        <p14:creationId xmlns:p14="http://schemas.microsoft.com/office/powerpoint/2010/main" val="1834816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 calcolato la precisione dei tool che è definita come il rapporto tra le vere vulnerabilità positive e il numero totale di vulnerabilità rilevate, ovvero le vere vulnerabilità più le vulnerabilità false positive.</a:t>
            </a:r>
          </a:p>
        </p:txBody>
      </p:sp>
    </p:spTree>
    <p:extLst>
      <p:ext uri="{BB962C8B-B14F-4D97-AF65-F5344CB8AC3E}">
        <p14:creationId xmlns:p14="http://schemas.microsoft.com/office/powerpoint/2010/main" val="339541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Lo stile di vita delle persone dipende sempre di più dalle applicazioni mobili, come lo shopping, la gestione finanziaria e la banale navigazione su internet che conosciamo tutti.</a:t>
            </a:r>
          </a:p>
          <a:p>
            <a:pPr algn="l"/>
            <a:r>
              <a:rPr lang="it-IT" dirty="0"/>
              <a:t>La maggior parte degli smartphone utilizzano un sistema operativo chiamato Android il quale è un sistema operativo open source per dispositivi mobile ed è la piattaforma più popolare </a:t>
            </a:r>
            <a:r>
              <a:rPr lang="it-IT" dirty="0" err="1"/>
              <a:t>poichè</a:t>
            </a:r>
            <a:r>
              <a:rPr lang="it-IT" dirty="0"/>
              <a:t> possiede </a:t>
            </a:r>
            <a:r>
              <a:rPr lang="it-IT"/>
              <a:t>il 87,5</a:t>
            </a:r>
            <a:r>
              <a:rPr lang="it-IT" dirty="0"/>
              <a:t>% del mercato.</a:t>
            </a:r>
          </a:p>
        </p:txBody>
      </p:sp>
    </p:spTree>
    <p:extLst>
      <p:ext uri="{BB962C8B-B14F-4D97-AF65-F5344CB8AC3E}">
        <p14:creationId xmlns:p14="http://schemas.microsoft.com/office/powerpoint/2010/main" val="2087674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Formalmente, la formula utilizzata è questa. Dove la sigla VT ci indica le vere vulnerabilità e la sigla VF le vulnerabilità false positive.</a:t>
            </a:r>
          </a:p>
        </p:txBody>
      </p:sp>
    </p:spTree>
    <p:extLst>
      <p:ext uri="{BB962C8B-B14F-4D97-AF65-F5344CB8AC3E}">
        <p14:creationId xmlns:p14="http://schemas.microsoft.com/office/powerpoint/2010/main" val="697463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Questo è il grafico a barre dove è rappresentata la precisione di ogni tool. Ed è facilmente individuabile qual è il tool più preciso, ovvero, </a:t>
            </a:r>
            <a:r>
              <a:rPr lang="it-IT" dirty="0" err="1"/>
              <a:t>Yaazhini</a:t>
            </a:r>
            <a:r>
              <a:rPr lang="it-IT" dirty="0"/>
              <a:t> e quello meno preciso </a:t>
            </a:r>
            <a:r>
              <a:rPr lang="it-IT" dirty="0" err="1"/>
              <a:t>Oversecured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55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Da questi dati successivamente ho ottenuto una classificazione finale dei tool presi in esame. Al primo posto </a:t>
            </a:r>
            <a:r>
              <a:rPr lang="it-IT" dirty="0" err="1"/>
              <a:t>Yaazhini</a:t>
            </a:r>
            <a:r>
              <a:rPr lang="it-IT" dirty="0"/>
              <a:t>, secondo, terzo e ultimo come si evince precedentemente dal grafico .. </a:t>
            </a:r>
            <a:r>
              <a:rPr lang="it-IT" dirty="0" err="1"/>
              <a:t>Oversecured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943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Questo implica </a:t>
            </a:r>
            <a:r>
              <a:rPr lang="it-IT" dirty="0"/>
              <a:t>che </a:t>
            </a:r>
            <a:r>
              <a:rPr lang="it-IT" dirty="0" err="1"/>
              <a:t>Yaazhini</a:t>
            </a:r>
            <a:r>
              <a:rPr lang="it-IT" dirty="0"/>
              <a:t> è il tool più preciso degli altri utilizzati per l’analisi.</a:t>
            </a:r>
          </a:p>
        </p:txBody>
      </p:sp>
    </p:spTree>
    <p:extLst>
      <p:ext uri="{BB962C8B-B14F-4D97-AF65-F5344CB8AC3E}">
        <p14:creationId xmlns:p14="http://schemas.microsoft.com/office/powerpoint/2010/main" val="2237747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Questa tesi ci ha mostrato quanto siano importanti le vulnerabilità sul ciclo di vita del software e come queste possono influire sui consumatori. Uno dei lavori futuri più importanti potrebbe essere quello di una </a:t>
            </a:r>
            <a:r>
              <a:rPr lang="it-IT" dirty="0" err="1"/>
              <a:t>ri</a:t>
            </a:r>
            <a:r>
              <a:rPr lang="it-IT" dirty="0"/>
              <a:t>-costruzione di un nuovo dataset di applicazioni intenzionalmente vulnerabili, aggiungendone un numero maggiore per rendere più vere le statistiche finali. In quanto il dataset utilizzato è stato preso da un blog e </a:t>
            </a:r>
            <a:r>
              <a:rPr lang="it-IT" b="0" i="0" dirty="0">
                <a:solidFill>
                  <a:srgbClr val="E0E1E5"/>
                </a:solidFill>
                <a:effectLst/>
                <a:latin typeface="gg sans"/>
              </a:rPr>
              <a:t>non è stato validato fondamentalmente da nessuno, quindi non ha un'alta affidabilità.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0821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In aggiunta a quest’ultimo, si potrebbe incrementare il numero dei tool, stabilendo altri criteri di selezione più tolleranti. Magari che riescano a svolgere l’analisi con un tempo di esecuzione più lungo, come l’analisi dinamica.</a:t>
            </a:r>
          </a:p>
        </p:txBody>
      </p:sp>
    </p:spTree>
    <p:extLst>
      <p:ext uri="{BB962C8B-B14F-4D97-AF65-F5344CB8AC3E}">
        <p14:creationId xmlns:p14="http://schemas.microsoft.com/office/powerpoint/2010/main" val="1298982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it-IT" sz="1800" b="0" i="0" u="none" strike="noStrike" baseline="0" dirty="0">
                <a:latin typeface="CMR10"/>
              </a:rPr>
              <a:t>Così si conclude la mia analisi. Vorrei ringraziare il mio relatore, il Professore Fabio Palomba e il co-relatori Emanuele Iannone e Giammaria Giordano e la mia famiglia. Grazie.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L’aumento del numero di applicazioni ha anche amplificato il numero di vulnerabilità che possono essere sfruttate da attaccanti. Quando si parla di vulnerabilità si intende un difetto del codice, dovuto a qualche errore o superficialità nella realizzazione del programma, che si presta ad attacchi informatici.</a:t>
            </a:r>
          </a:p>
        </p:txBody>
      </p:sp>
    </p:spTree>
    <p:extLst>
      <p:ext uri="{BB962C8B-B14F-4D97-AF65-F5344CB8AC3E}">
        <p14:creationId xmlns:p14="http://schemas.microsoft.com/office/powerpoint/2010/main" val="164673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Ad ogni vulnerabilità corrisponde un c </a:t>
            </a:r>
            <a:r>
              <a:rPr lang="it-IT" dirty="0" err="1"/>
              <a:t>doubli</a:t>
            </a:r>
            <a:r>
              <a:rPr lang="it-IT" dirty="0"/>
              <a:t> i specifico.</a:t>
            </a:r>
          </a:p>
        </p:txBody>
      </p:sp>
    </p:spTree>
    <p:extLst>
      <p:ext uri="{BB962C8B-B14F-4D97-AF65-F5344CB8AC3E}">
        <p14:creationId xmlns:p14="http://schemas.microsoft.com/office/powerpoint/2010/main" val="399617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Per centrare il concetto, ad esempio, la vulnerabilità «</a:t>
            </a:r>
            <a:r>
              <a:rPr lang="it-IT" dirty="0" err="1"/>
              <a:t>Insecure</a:t>
            </a:r>
            <a:r>
              <a:rPr lang="it-IT" dirty="0"/>
              <a:t> Data Storage» con C </a:t>
            </a:r>
            <a:r>
              <a:rPr lang="it-IT" dirty="0" err="1"/>
              <a:t>dablue</a:t>
            </a:r>
            <a:r>
              <a:rPr lang="it-IT" dirty="0"/>
              <a:t> i-922 si verifica quando l’applicazione memorizza informazioni riservate come nome utente, password o numeri di carte di credito in testo normale, per risolvere ciò servirebbe ad esempio un forte sistema di protezione come la crittografia.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983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Sono disponibili molti tool per identificare le vulnerabilità nelle applicazioni Android. Questi tool ci daranno come output le vulnerabilità che, se sfruttate, possono essere dannose per la sicurezza dell’utente e del dispositivo.</a:t>
            </a:r>
          </a:p>
        </p:txBody>
      </p:sp>
    </p:spTree>
    <p:extLst>
      <p:ext uri="{BB962C8B-B14F-4D97-AF65-F5344CB8AC3E}">
        <p14:creationId xmlns:p14="http://schemas.microsoft.com/office/powerpoint/2010/main" val="13995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Esistono principalmente due tipi di analisi eseguite dai tool.</a:t>
            </a:r>
          </a:p>
        </p:txBody>
      </p:sp>
    </p:spTree>
    <p:extLst>
      <p:ext uri="{BB962C8B-B14F-4D97-AF65-F5344CB8AC3E}">
        <p14:creationId xmlns:p14="http://schemas.microsoft.com/office/powerpoint/2010/main" val="45069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Nell’analisi statica si analizza il codice senza eseguirlo.</a:t>
            </a:r>
          </a:p>
        </p:txBody>
      </p:sp>
    </p:spTree>
    <p:extLst>
      <p:ext uri="{BB962C8B-B14F-4D97-AF65-F5344CB8AC3E}">
        <p14:creationId xmlns:p14="http://schemas.microsoft.com/office/powerpoint/2010/main" val="3248476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dirty="0"/>
              <a:t>Nell’analisi dinamica si analizza il comportamento del codice in esecuzione e la sua interazione con il sistema; necessita di più tempo rispetto all’analisi statica ma risulta più precisa.</a:t>
            </a:r>
          </a:p>
        </p:txBody>
      </p:sp>
    </p:spTree>
    <p:extLst>
      <p:ext uri="{BB962C8B-B14F-4D97-AF65-F5344CB8AC3E}">
        <p14:creationId xmlns:p14="http://schemas.microsoft.com/office/powerpoint/2010/main" val="167396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mailto:email@studenti.unisa.it" TargetMode="External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11" Type="http://schemas.openxmlformats.org/officeDocument/2006/relationships/image" Target="../media/image10.png"/><Relationship Id="rId5" Type="http://schemas.openxmlformats.org/officeDocument/2006/relationships/image" Target="../media/image5.ti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Titolo tesi"/>
          <p:cNvSpPr txBox="1">
            <a:spLocks noGrp="1"/>
          </p:cNvSpPr>
          <p:nvPr>
            <p:ph type="title"/>
          </p:nvPr>
        </p:nvSpPr>
        <p:spPr>
          <a:xfrm>
            <a:off x="-16136" y="3604864"/>
            <a:ext cx="13037072" cy="15737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6000" dirty="0"/>
              <a:t>Identificazione di Vulnerabilità</a:t>
            </a:r>
            <a:br>
              <a:rPr lang="it-IT" sz="6000" dirty="0"/>
            </a:br>
            <a:r>
              <a:rPr lang="it-IT" sz="6000" dirty="0"/>
              <a:t>Android mediante Tool: un’Analisi Prestazionale</a:t>
            </a:r>
          </a:p>
        </p:txBody>
      </p:sp>
      <p:pic>
        <p:nvPicPr>
          <p:cNvPr id="209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1" name="image2.tif" descr="image2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Eduardo Scarpa</a:t>
            </a:r>
            <a:br>
              <a:rPr dirty="0"/>
            </a:br>
            <a:r>
              <a:rPr dirty="0"/>
              <a:t>Mat.:  </a:t>
            </a:r>
            <a:r>
              <a:rPr lang="it-IT" dirty="0"/>
              <a:t>0512109503</a:t>
            </a:r>
            <a:endParaRPr dirty="0"/>
          </a:p>
        </p:txBody>
      </p:sp>
      <p:grpSp>
        <p:nvGrpSpPr>
          <p:cNvPr id="21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21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5" name="image1.tif" descr="image1.tif"/>
            <p:cNvPicPr>
              <a:picLocks noChangeAspect="1"/>
            </p:cNvPicPr>
            <p:nvPr/>
          </p:nvPicPr>
          <p:blipFill>
            <a:blip r:embed="rId6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</a:rPr>
              <a:t>e.scarpa6</a:t>
            </a:r>
            <a:r>
              <a:rPr dirty="0">
                <a:solidFill>
                  <a:schemeClr val="bg1"/>
                </a:solidFill>
              </a:rPr>
              <a:t>@studenti.unisa.it</a:t>
            </a:r>
            <a:endParaRPr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18" name="world-wide-web.png" descr="world-wide-we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email.png" descr="emai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rof. Nome Cognome…"/>
          <p:cNvSpPr txBox="1"/>
          <p:nvPr/>
        </p:nvSpPr>
        <p:spPr>
          <a:xfrm>
            <a:off x="575334" y="6635130"/>
            <a:ext cx="5537024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Fabio Palomba</a:t>
            </a:r>
            <a:endParaRPr dirty="0"/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Dott</a:t>
            </a:r>
            <a:r>
              <a:rPr dirty="0"/>
              <a:t>. </a:t>
            </a:r>
            <a:r>
              <a:rPr lang="it-IT" dirty="0"/>
              <a:t>Emanuele Iannone</a:t>
            </a:r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Dott. Giammaria Giordano</a:t>
            </a:r>
            <a:endParaRPr dirty="0"/>
          </a:p>
        </p:txBody>
      </p:sp>
      <p:sp>
        <p:nvSpPr>
          <p:cNvPr id="22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</a:t>
            </a:r>
            <a:r>
              <a:rPr dirty="0" err="1"/>
              <a:t>Laurea</a:t>
            </a:r>
            <a:r>
              <a:rPr lang="it-IT" dirty="0"/>
              <a:t> </a:t>
            </a:r>
            <a:r>
              <a:rPr dirty="0"/>
              <a:t>in Informatica</a:t>
            </a:r>
          </a:p>
        </p:txBody>
      </p:sp>
      <p:pic>
        <p:nvPicPr>
          <p:cNvPr id="224" name="linkedin(1).png" descr="linkedin(1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F8D5414E-D92B-0DD4-D9FF-5F3A116B46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389" y="8444401"/>
            <a:ext cx="1200855" cy="1200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Identificazione delle vulnerabilità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3D7B923-3053-0B38-CEB7-21B48CDAADD7}"/>
              </a:ext>
            </a:extLst>
          </p:cNvPr>
          <p:cNvCxnSpPr/>
          <p:nvPr/>
        </p:nvCxnSpPr>
        <p:spPr>
          <a:xfrm>
            <a:off x="2898843" y="4932884"/>
            <a:ext cx="7352003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507271" y="7447277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Analisi Statica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AAC861-FA3F-D112-AC02-D1A1E4EF6665}"/>
              </a:ext>
            </a:extLst>
          </p:cNvPr>
          <p:cNvSpPr txBox="1"/>
          <p:nvPr/>
        </p:nvSpPr>
        <p:spPr>
          <a:xfrm>
            <a:off x="7822356" y="7447278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Analisi Dinamica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5B157-D8F7-3013-50B3-FCDE2A0BE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163" y="5814346"/>
            <a:ext cx="1713194" cy="171319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0F0AD92-DD92-F7ED-D5A3-059E314D6C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1342" y="5840794"/>
            <a:ext cx="1754765" cy="1754765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6080EEE-6BE4-4CF9-B176-BED6B5A60558}"/>
              </a:ext>
            </a:extLst>
          </p:cNvPr>
          <p:cNvCxnSpPr>
            <a:cxnSpLocks/>
          </p:cNvCxnSpPr>
          <p:nvPr/>
        </p:nvCxnSpPr>
        <p:spPr>
          <a:xfrm>
            <a:off x="2898843" y="4932884"/>
            <a:ext cx="0" cy="767525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2B08A6A-59CA-B4C8-537C-579A7A6F4C1C}"/>
              </a:ext>
            </a:extLst>
          </p:cNvPr>
          <p:cNvCxnSpPr>
            <a:cxnSpLocks/>
          </p:cNvCxnSpPr>
          <p:nvPr/>
        </p:nvCxnSpPr>
        <p:spPr>
          <a:xfrm>
            <a:off x="10250846" y="4932883"/>
            <a:ext cx="0" cy="767525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CB1E80A-ADF7-84EA-F3B3-E8F20FF6E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17" y="1343509"/>
            <a:ext cx="2920154" cy="29201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9FA9A1-F9CB-A1DA-E3BD-6EF101FDAAB9}"/>
              </a:ext>
            </a:extLst>
          </p:cNvPr>
          <p:cNvSpPr txBox="1"/>
          <p:nvPr/>
        </p:nvSpPr>
        <p:spPr>
          <a:xfrm>
            <a:off x="3933105" y="4337848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24624334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Obiettivo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6F56F69-F3AE-DF14-5A5B-D4649839D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838" y="1617440"/>
            <a:ext cx="3772361" cy="377236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5E5C521-C5A1-DE47-55F6-4E61A947F0A6}"/>
              </a:ext>
            </a:extLst>
          </p:cNvPr>
          <p:cNvSpPr txBox="1"/>
          <p:nvPr/>
        </p:nvSpPr>
        <p:spPr>
          <a:xfrm>
            <a:off x="2008183" y="2966581"/>
            <a:ext cx="336338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Espansione della conoscenza 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sui tool</a:t>
            </a:r>
          </a:p>
        </p:txBody>
      </p:sp>
    </p:spTree>
    <p:extLst>
      <p:ext uri="{BB962C8B-B14F-4D97-AF65-F5344CB8AC3E}">
        <p14:creationId xmlns:p14="http://schemas.microsoft.com/office/powerpoint/2010/main" val="31220214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Obiettivo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A966728-633C-EF12-95CF-70D8AA690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105" y="5305511"/>
            <a:ext cx="2641769" cy="2641769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BC8FE69-0BCF-3CF5-6683-5B0816637C52}"/>
              </a:ext>
            </a:extLst>
          </p:cNvPr>
          <p:cNvSpPr txBox="1"/>
          <p:nvPr/>
        </p:nvSpPr>
        <p:spPr>
          <a:xfrm>
            <a:off x="3674597" y="5747732"/>
            <a:ext cx="750933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Valutazione efficienza dei tool per la rivelazione di vulnerabilità nei software Android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12892C1-2490-7DC6-DF7C-DF3E771EC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7838" y="1617440"/>
            <a:ext cx="3772361" cy="377236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AF3D4A-200B-BA3C-087D-D48B965F510C}"/>
              </a:ext>
            </a:extLst>
          </p:cNvPr>
          <p:cNvSpPr txBox="1"/>
          <p:nvPr/>
        </p:nvSpPr>
        <p:spPr>
          <a:xfrm>
            <a:off x="2008183" y="2966581"/>
            <a:ext cx="336338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Espansione della conoscenza 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sui tool</a:t>
            </a:r>
          </a:p>
        </p:txBody>
      </p:sp>
    </p:spTree>
    <p:extLst>
      <p:ext uri="{BB962C8B-B14F-4D97-AF65-F5344CB8AC3E}">
        <p14:creationId xmlns:p14="http://schemas.microsoft.com/office/powerpoint/2010/main" val="35245442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5EC309-B42C-BEE7-24B3-7F59F23E7D50}"/>
              </a:ext>
            </a:extLst>
          </p:cNvPr>
          <p:cNvSpPr txBox="1"/>
          <p:nvPr/>
        </p:nvSpPr>
        <p:spPr>
          <a:xfrm>
            <a:off x="-710698" y="1804073"/>
            <a:ext cx="58605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Ricerca tool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0945D0F-8D9E-8AD5-BB9A-E748284DB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8699" y="2343520"/>
            <a:ext cx="4337049" cy="233116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0F35079-C117-0260-3D59-22DD561CE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1053" y="3731630"/>
            <a:ext cx="3074680" cy="307468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A47073-173E-94E6-0622-BEF0187BB5D6}"/>
              </a:ext>
            </a:extLst>
          </p:cNvPr>
          <p:cNvSpPr txBox="1"/>
          <p:nvPr/>
        </p:nvSpPr>
        <p:spPr>
          <a:xfrm>
            <a:off x="921253" y="4535178"/>
            <a:ext cx="750933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Ricerca di articoli in letteratura bianca e in letteratura grigia</a:t>
            </a:r>
          </a:p>
        </p:txBody>
      </p:sp>
    </p:spTree>
    <p:extLst>
      <p:ext uri="{BB962C8B-B14F-4D97-AF65-F5344CB8AC3E}">
        <p14:creationId xmlns:p14="http://schemas.microsoft.com/office/powerpoint/2010/main" val="31996174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5EC309-B42C-BEE7-24B3-7F59F23E7D50}"/>
              </a:ext>
            </a:extLst>
          </p:cNvPr>
          <p:cNvSpPr txBox="1"/>
          <p:nvPr/>
        </p:nvSpPr>
        <p:spPr>
          <a:xfrm>
            <a:off x="-710698" y="1804073"/>
            <a:ext cx="58605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Ricerca tool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0945D0F-8D9E-8AD5-BB9A-E748284DB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8699" y="2343520"/>
            <a:ext cx="4337049" cy="233116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0F35079-C117-0260-3D59-22DD561CE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1053" y="3731630"/>
            <a:ext cx="3074680" cy="307468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A47073-173E-94E6-0622-BEF0187BB5D6}"/>
              </a:ext>
            </a:extLst>
          </p:cNvPr>
          <p:cNvSpPr txBox="1"/>
          <p:nvPr/>
        </p:nvSpPr>
        <p:spPr>
          <a:xfrm>
            <a:off x="921253" y="4535178"/>
            <a:ext cx="750933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Ricerca di articoli in letteratura bianca e in letteratura grigia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2D1CED-FC3E-B16E-1079-FBBD8711D3E3}"/>
              </a:ext>
            </a:extLst>
          </p:cNvPr>
          <p:cNvSpPr txBox="1"/>
          <p:nvPr/>
        </p:nvSpPr>
        <p:spPr>
          <a:xfrm>
            <a:off x="2570038" y="5897684"/>
            <a:ext cx="586054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9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COME?</a:t>
            </a:r>
          </a:p>
        </p:txBody>
      </p:sp>
    </p:spTree>
    <p:extLst>
      <p:ext uri="{BB962C8B-B14F-4D97-AF65-F5344CB8AC3E}">
        <p14:creationId xmlns:p14="http://schemas.microsoft.com/office/powerpoint/2010/main" val="39853484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5EC309-B42C-BEE7-24B3-7F59F23E7D50}"/>
              </a:ext>
            </a:extLst>
          </p:cNvPr>
          <p:cNvSpPr txBox="1"/>
          <p:nvPr/>
        </p:nvSpPr>
        <p:spPr>
          <a:xfrm>
            <a:off x="-710698" y="1804073"/>
            <a:ext cx="58605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Ricerca tool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0945D0F-8D9E-8AD5-BB9A-E748284DB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8699" y="2343520"/>
            <a:ext cx="4337049" cy="233116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A47073-173E-94E6-0622-BEF0187BB5D6}"/>
              </a:ext>
            </a:extLst>
          </p:cNvPr>
          <p:cNvSpPr txBox="1"/>
          <p:nvPr/>
        </p:nvSpPr>
        <p:spPr>
          <a:xfrm>
            <a:off x="921253" y="4535178"/>
            <a:ext cx="750933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Ricerca di articoli in letteratura bianca e in letteratura grigia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2D1CED-FC3E-B16E-1079-FBBD8711D3E3}"/>
              </a:ext>
            </a:extLst>
          </p:cNvPr>
          <p:cNvSpPr txBox="1"/>
          <p:nvPr/>
        </p:nvSpPr>
        <p:spPr>
          <a:xfrm>
            <a:off x="2219576" y="6256537"/>
            <a:ext cx="852236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4800" b="1" dirty="0">
                <a:solidFill>
                  <a:schemeClr val="bg1"/>
                </a:solidFill>
                <a:latin typeface="+mj-lt"/>
              </a:rPr>
              <a:t>… m</a:t>
            </a:r>
            <a:r>
              <a:rPr kumimoji="0" lang="it-IT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ediante l’utilizzo di query specifiche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43D281-9CB4-D34A-06B0-2A5F222AA9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5625" y="3234994"/>
            <a:ext cx="3424052" cy="34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21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27E4B0-E501-007B-57A3-F9B6CBA7C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74696">
            <a:off x="7836393" y="1593245"/>
            <a:ext cx="3035966" cy="303596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F60859-1D31-CEA1-A700-74439104C285}"/>
              </a:ext>
            </a:extLst>
          </p:cNvPr>
          <p:cNvSpPr txBox="1"/>
          <p:nvPr/>
        </p:nvSpPr>
        <p:spPr>
          <a:xfrm>
            <a:off x="1618643" y="5665394"/>
            <a:ext cx="1026855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In output deve restituire un risultato comprensibile per l’utente, riportanti le vulnerabilità presenti nelle applicazioni analizzate;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Deve essere configurabile sul sistema nel quale sono stati svolti i test;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Deve svolgere l’analisi statica o dinamica.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5EC309-B42C-BEE7-24B3-7F59F23E7D50}"/>
              </a:ext>
            </a:extLst>
          </p:cNvPr>
          <p:cNvSpPr txBox="1"/>
          <p:nvPr/>
        </p:nvSpPr>
        <p:spPr>
          <a:xfrm>
            <a:off x="641852" y="1769623"/>
            <a:ext cx="58605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Criteri di selezione tool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69496C7-B784-8CF3-44E0-C6125A8CB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48" y="3265583"/>
            <a:ext cx="2123158" cy="21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8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247439" y="1776134"/>
            <a:ext cx="485697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Tool selezionati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5425A5-9CF6-BF90-BFFD-70674DD26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85" y="2976422"/>
            <a:ext cx="1645737" cy="1645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905951-BFF5-80BB-F2C1-32CB400A0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971934"/>
            <a:ext cx="1645736" cy="1645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030E068-BCC4-6F0A-F631-00440D15E4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54" y="5756458"/>
            <a:ext cx="1645737" cy="1645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8ED6B4C-1618-3F70-DF06-0DB8D3F672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96" y="5794199"/>
            <a:ext cx="4152899" cy="1438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B2D7562-83C7-CB2F-320F-B331ED883A66}"/>
              </a:ext>
            </a:extLst>
          </p:cNvPr>
          <p:cNvSpPr txBox="1"/>
          <p:nvPr/>
        </p:nvSpPr>
        <p:spPr>
          <a:xfrm>
            <a:off x="1385577" y="4175843"/>
            <a:ext cx="274551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Oversecured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8DF05D-C40B-AEC4-0B5E-31989276620C}"/>
              </a:ext>
            </a:extLst>
          </p:cNvPr>
          <p:cNvSpPr txBox="1"/>
          <p:nvPr/>
        </p:nvSpPr>
        <p:spPr>
          <a:xfrm>
            <a:off x="6542900" y="4200451"/>
            <a:ext cx="274551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Yaazhini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726316-4DAF-EBD1-6FAB-BE06EDEF899C}"/>
              </a:ext>
            </a:extLst>
          </p:cNvPr>
          <p:cNvSpPr txBox="1"/>
          <p:nvPr/>
        </p:nvSpPr>
        <p:spPr>
          <a:xfrm>
            <a:off x="2758334" y="6932843"/>
            <a:ext cx="274551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Pithus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0B4CF2B-B14E-BAC6-F858-66EB31D9FCCA}"/>
              </a:ext>
            </a:extLst>
          </p:cNvPr>
          <p:cNvSpPr txBox="1"/>
          <p:nvPr/>
        </p:nvSpPr>
        <p:spPr>
          <a:xfrm>
            <a:off x="8450481" y="6892279"/>
            <a:ext cx="274551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MobSF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33671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290382" y="1736745"/>
            <a:ext cx="1094855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4000" b="1" dirty="0">
                <a:solidFill>
                  <a:schemeClr val="bg1"/>
                </a:solidFill>
                <a:latin typeface="+mj-lt"/>
              </a:rPr>
              <a:t>Applicazioni intenzionalmente vulnerabili</a:t>
            </a:r>
            <a:endParaRPr kumimoji="0" lang="it-IT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A1BB4C-5B60-BFE3-2ECD-D0703F9544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10" y="2852541"/>
            <a:ext cx="1864217" cy="18642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39700">
              <a:srgbClr val="13BF6D">
                <a:alpha val="40000"/>
              </a:srgbClr>
            </a:glow>
            <a:outerShdw blurRad="50800" dist="38100" dir="13500000" algn="br" rotWithShape="0">
              <a:srgbClr val="13BF6D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04A538-705D-F222-1DB5-0D91C96C1C10}"/>
              </a:ext>
            </a:extLst>
          </p:cNvPr>
          <p:cNvSpPr txBox="1"/>
          <p:nvPr/>
        </p:nvSpPr>
        <p:spPr>
          <a:xfrm>
            <a:off x="3535356" y="3495351"/>
            <a:ext cx="303193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i="1" dirty="0">
                <a:solidFill>
                  <a:schemeClr val="bg1"/>
                </a:solidFill>
              </a:rPr>
              <a:t>HACKNOPEDIA</a:t>
            </a:r>
            <a:endParaRPr kumimoji="0" lang="it-IT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842ACC63-81BB-0A18-5A0D-BE5EBFBF9864}"/>
              </a:ext>
            </a:extLst>
          </p:cNvPr>
          <p:cNvSpPr/>
          <p:nvPr/>
        </p:nvSpPr>
        <p:spPr>
          <a:xfrm>
            <a:off x="1463179" y="5622187"/>
            <a:ext cx="5039221" cy="1972244"/>
          </a:xfrm>
          <a:prstGeom prst="rect">
            <a:avLst/>
          </a:prstGeom>
          <a:solidFill>
            <a:srgbClr val="808581"/>
          </a:solidFill>
          <a:ln w="25400" cap="flat">
            <a:solidFill>
              <a:srgbClr val="808581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76E9774F-44C9-06AB-F2ED-EAF213404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985" y="5901139"/>
            <a:ext cx="1388998" cy="1388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8A045CD8-76BE-87AE-867E-4AFA07A985EB}"/>
              </a:ext>
            </a:extLst>
          </p:cNvPr>
          <p:cNvSpPr txBox="1"/>
          <p:nvPr/>
        </p:nvSpPr>
        <p:spPr>
          <a:xfrm>
            <a:off x="2992983" y="5901139"/>
            <a:ext cx="1621514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Nome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EE32DA7-7E8D-8E06-EEC0-710807D4AEF5}"/>
              </a:ext>
            </a:extLst>
          </p:cNvPr>
          <p:cNvSpPr txBox="1"/>
          <p:nvPr/>
        </p:nvSpPr>
        <p:spPr>
          <a:xfrm>
            <a:off x="2992982" y="6367347"/>
            <a:ext cx="3820705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Descrizione vulnerabilità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4AF9C82-E5B7-4B3D-7BAF-3ADE8D5C872D}"/>
              </a:ext>
            </a:extLst>
          </p:cNvPr>
          <p:cNvSpPr txBox="1"/>
          <p:nvPr/>
        </p:nvSpPr>
        <p:spPr>
          <a:xfrm>
            <a:off x="2992982" y="6851152"/>
            <a:ext cx="3820705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Link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+mj-lt"/>
              </a:rPr>
              <a:t>repository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+mj-lt"/>
              </a:rPr>
              <a:t>GitHub</a:t>
            </a:r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42129EF8-2B2F-483F-3373-F56CB0D6DF91}"/>
              </a:ext>
            </a:extLst>
          </p:cNvPr>
          <p:cNvSpPr/>
          <p:nvPr/>
        </p:nvSpPr>
        <p:spPr>
          <a:xfrm>
            <a:off x="6975722" y="2786616"/>
            <a:ext cx="5039221" cy="1972244"/>
          </a:xfrm>
          <a:prstGeom prst="rect">
            <a:avLst/>
          </a:prstGeom>
          <a:solidFill>
            <a:srgbClr val="808581"/>
          </a:solidFill>
          <a:ln w="25400" cap="flat">
            <a:solidFill>
              <a:srgbClr val="808581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95" name="Immagine 194">
            <a:extLst>
              <a:ext uri="{FF2B5EF4-FFF2-40B4-BE49-F238E27FC236}">
                <a16:creationId xmlns:a16="http://schemas.microsoft.com/office/drawing/2014/main" id="{8A1887A2-B8B8-05E4-064F-87B486B85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528" y="3065568"/>
            <a:ext cx="1388998" cy="1388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11962413-61AD-90F7-BC8A-B578AD2FE757}"/>
              </a:ext>
            </a:extLst>
          </p:cNvPr>
          <p:cNvSpPr txBox="1"/>
          <p:nvPr/>
        </p:nvSpPr>
        <p:spPr>
          <a:xfrm>
            <a:off x="8505526" y="3065568"/>
            <a:ext cx="1621514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Nome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BCAB4FFB-28DC-1FEE-147E-3EF17F117FA3}"/>
              </a:ext>
            </a:extLst>
          </p:cNvPr>
          <p:cNvSpPr txBox="1"/>
          <p:nvPr/>
        </p:nvSpPr>
        <p:spPr>
          <a:xfrm>
            <a:off x="8505525" y="3531776"/>
            <a:ext cx="3820705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Descrizione vulnerabilità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C6BD51C9-7946-2469-8131-448C72AC6E49}"/>
              </a:ext>
            </a:extLst>
          </p:cNvPr>
          <p:cNvSpPr txBox="1"/>
          <p:nvPr/>
        </p:nvSpPr>
        <p:spPr>
          <a:xfrm>
            <a:off x="8505525" y="4015581"/>
            <a:ext cx="3820705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Link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+mj-lt"/>
              </a:rPr>
              <a:t>repository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+mj-lt"/>
              </a:rPr>
              <a:t>GitHub</a:t>
            </a:r>
          </a:p>
        </p:txBody>
      </p:sp>
      <p:sp>
        <p:nvSpPr>
          <p:cNvPr id="199" name="Rettangolo 198">
            <a:extLst>
              <a:ext uri="{FF2B5EF4-FFF2-40B4-BE49-F238E27FC236}">
                <a16:creationId xmlns:a16="http://schemas.microsoft.com/office/drawing/2014/main" id="{193315F6-9234-9D6A-DD71-F7F0D492813A}"/>
              </a:ext>
            </a:extLst>
          </p:cNvPr>
          <p:cNvSpPr/>
          <p:nvPr/>
        </p:nvSpPr>
        <p:spPr>
          <a:xfrm>
            <a:off x="6975722" y="5622187"/>
            <a:ext cx="5039221" cy="1972244"/>
          </a:xfrm>
          <a:prstGeom prst="rect">
            <a:avLst/>
          </a:prstGeom>
          <a:solidFill>
            <a:srgbClr val="808581"/>
          </a:solidFill>
          <a:ln w="25400" cap="flat">
            <a:solidFill>
              <a:srgbClr val="808581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00" name="Immagine 199">
            <a:extLst>
              <a:ext uri="{FF2B5EF4-FFF2-40B4-BE49-F238E27FC236}">
                <a16:creationId xmlns:a16="http://schemas.microsoft.com/office/drawing/2014/main" id="{3CA9D32F-838E-1E5E-773A-AC6F4F13A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528" y="5901139"/>
            <a:ext cx="1388998" cy="1388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BC33ED8B-48FC-2C09-1720-8F890D566812}"/>
              </a:ext>
            </a:extLst>
          </p:cNvPr>
          <p:cNvSpPr txBox="1"/>
          <p:nvPr/>
        </p:nvSpPr>
        <p:spPr>
          <a:xfrm>
            <a:off x="8505526" y="5901139"/>
            <a:ext cx="1621514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Nome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5FAB61BA-D4E0-B8D4-6D08-4A16F64F25F3}"/>
              </a:ext>
            </a:extLst>
          </p:cNvPr>
          <p:cNvSpPr txBox="1"/>
          <p:nvPr/>
        </p:nvSpPr>
        <p:spPr>
          <a:xfrm>
            <a:off x="8505525" y="6367347"/>
            <a:ext cx="3820705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Descrizione vulnerabilità</a:t>
            </a:r>
          </a:p>
        </p:txBody>
      </p:sp>
      <p:sp>
        <p:nvSpPr>
          <p:cNvPr id="203" name="CasellaDiTesto 202">
            <a:extLst>
              <a:ext uri="{FF2B5EF4-FFF2-40B4-BE49-F238E27FC236}">
                <a16:creationId xmlns:a16="http://schemas.microsoft.com/office/drawing/2014/main" id="{6BC345D0-113F-4E1E-4B3D-55BBCC9AE503}"/>
              </a:ext>
            </a:extLst>
          </p:cNvPr>
          <p:cNvSpPr txBox="1"/>
          <p:nvPr/>
        </p:nvSpPr>
        <p:spPr>
          <a:xfrm>
            <a:off x="8505525" y="6851152"/>
            <a:ext cx="3820705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t-IT" sz="2400" dirty="0">
                <a:solidFill>
                  <a:schemeClr val="tx1"/>
                </a:solidFill>
                <a:latin typeface="+mj-lt"/>
              </a:rPr>
              <a:t>Link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+mj-lt"/>
              </a:rPr>
              <a:t>repository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+mj-lt"/>
              </a:rPr>
              <a:t>GitHub</a:t>
            </a:r>
          </a:p>
        </p:txBody>
      </p:sp>
      <p:pic>
        <p:nvPicPr>
          <p:cNvPr id="205" name="Immagine 204">
            <a:extLst>
              <a:ext uri="{FF2B5EF4-FFF2-40B4-BE49-F238E27FC236}">
                <a16:creationId xmlns:a16="http://schemas.microsoft.com/office/drawing/2014/main" id="{08A07851-20DB-4301-E2C9-339AAC1AC9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0997" y="4302459"/>
            <a:ext cx="1776129" cy="17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323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-735495" y="1799171"/>
            <a:ext cx="56086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Precisione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BD9FD7-3815-A1D6-BE78-79D883D94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799" y="3232494"/>
            <a:ext cx="4876800" cy="4876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D6BA7E-6B1B-AE5E-D3ED-D5D7C00119B6}"/>
              </a:ext>
            </a:extLst>
          </p:cNvPr>
          <p:cNvSpPr txBox="1"/>
          <p:nvPr/>
        </p:nvSpPr>
        <p:spPr>
          <a:xfrm>
            <a:off x="1716239" y="3417160"/>
            <a:ext cx="530492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La </a:t>
            </a:r>
            <a:r>
              <a:rPr lang="it-IT" sz="2400" b="1" dirty="0">
                <a:solidFill>
                  <a:schemeClr val="bg1"/>
                </a:solidFill>
                <a:latin typeface="+mj-lt"/>
              </a:rPr>
              <a:t>precisione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è definita come il rapporto tra le vere vulnerabilità positive e il numero totale di vulnerabilità rilevate, ovvero le vere vulnerabilità più le vulnerabilità false positive (VT + VF).</a:t>
            </a:r>
          </a:p>
        </p:txBody>
      </p:sp>
    </p:spTree>
    <p:extLst>
      <p:ext uri="{BB962C8B-B14F-4D97-AF65-F5344CB8AC3E}">
        <p14:creationId xmlns:p14="http://schemas.microsoft.com/office/powerpoint/2010/main" val="7641217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Contesto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FA7BAC-D638-868F-D9CD-3C8D26DEE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64363">
            <a:off x="351500" y="4799385"/>
            <a:ext cx="3061940" cy="30619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A02550-B22A-6D40-D3DB-F0419153BC6E}"/>
              </a:ext>
            </a:extLst>
          </p:cNvPr>
          <p:cNvSpPr txBox="1"/>
          <p:nvPr/>
        </p:nvSpPr>
        <p:spPr>
          <a:xfrm>
            <a:off x="3148486" y="4960042"/>
            <a:ext cx="6723100" cy="1510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it-IT" sz="2400" b="1" dirty="0">
                <a:solidFill>
                  <a:schemeClr val="bg1"/>
                </a:solidFill>
                <a:latin typeface="+mj-lt"/>
              </a:rPr>
              <a:t>Android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è un sistema operativo open source ed è la piattaforma più popolare per i dispositivi mobile poichè possiede il 87,5% del mercato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C9D91A5-63D8-245F-E370-13AC887D2A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85" y="1718666"/>
            <a:ext cx="1988029" cy="1988029"/>
          </a:xfrm>
          <a:prstGeom prst="rect">
            <a:avLst/>
          </a:prstGeom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3F42BEBF-6182-B0B5-0C55-422C41EE843C}"/>
              </a:ext>
            </a:extLst>
          </p:cNvPr>
          <p:cNvSpPr/>
          <p:nvPr/>
        </p:nvSpPr>
        <p:spPr>
          <a:xfrm>
            <a:off x="4223271" y="2475440"/>
            <a:ext cx="4326792" cy="1166266"/>
          </a:xfrm>
          <a:prstGeom prst="rightArrow">
            <a:avLst/>
          </a:prstGeom>
          <a:solidFill>
            <a:srgbClr val="80858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13BF6D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EC6A179-9068-D762-754C-A77FF717D284}"/>
              </a:ext>
            </a:extLst>
          </p:cNvPr>
          <p:cNvSpPr txBox="1"/>
          <p:nvPr/>
        </p:nvSpPr>
        <p:spPr>
          <a:xfrm>
            <a:off x="1319346" y="3692843"/>
            <a:ext cx="25127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Incremento dei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 servizi 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sym typeface="Helvetica"/>
              </a:rPr>
              <a:t>digitali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E6E63F6-20CF-348E-AB8F-22B13A3DEB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70" y="1718666"/>
            <a:ext cx="1988029" cy="198802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BAB46-D0D0-E5D1-0DA1-4A5EF1C2ADA2}"/>
              </a:ext>
            </a:extLst>
          </p:cNvPr>
          <p:cNvSpPr txBox="1"/>
          <p:nvPr/>
        </p:nvSpPr>
        <p:spPr>
          <a:xfrm>
            <a:off x="8017328" y="3706695"/>
            <a:ext cx="355089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La società si affida sempre di più al software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sym typeface="Helvetica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AF4D919-29F2-D754-6447-5D46068894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5074" y="1826124"/>
            <a:ext cx="1254443" cy="12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72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Metodologia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-735495" y="1799171"/>
            <a:ext cx="56086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Precisione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6A3F258-C8EE-7DE0-61DA-CD02558866D4}"/>
              </a:ext>
            </a:extLst>
          </p:cNvPr>
          <p:cNvSpPr/>
          <p:nvPr/>
        </p:nvSpPr>
        <p:spPr>
          <a:xfrm>
            <a:off x="781552" y="2956508"/>
            <a:ext cx="6971797" cy="2625142"/>
          </a:xfrm>
          <a:prstGeom prst="rect">
            <a:avLst/>
          </a:prstGeom>
          <a:solidFill>
            <a:srgbClr val="808581">
              <a:alpha val="37000"/>
            </a:srgbClr>
          </a:solidFill>
          <a:ln w="25400" cap="flat">
            <a:solidFill>
              <a:schemeClr val="tx1">
                <a:alpha val="58000"/>
              </a:schemeClr>
            </a:solidFill>
            <a:prstDash val="solid"/>
            <a:round/>
          </a:ln>
          <a:effectLst>
            <a:outerShdw blurRad="63500" sx="102000" sy="102000" algn="ctr" rotWithShape="0">
              <a:schemeClr val="tx1">
                <a:alpha val="96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7E06CA3-D06A-20E7-3111-0199F2572330}"/>
                  </a:ext>
                </a:extLst>
              </p:cNvPr>
              <p:cNvSpPr txBox="1"/>
              <p:nvPr/>
            </p:nvSpPr>
            <p:spPr>
              <a:xfrm>
                <a:off x="895853" y="3431264"/>
                <a:ext cx="7600447" cy="1545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it-IT" sz="6600" i="1" dirty="0">
                    <a:solidFill>
                      <a:schemeClr val="bg1"/>
                    </a:solidFill>
                  </a:rPr>
                  <a:t>Precision</a:t>
                </a:r>
                <a:r>
                  <a:rPr lang="it-IT" sz="66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𝑉𝑇</m:t>
                        </m:r>
                      </m:num>
                      <m:den>
                        <m:r>
                          <a:rPr lang="it-IT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𝑉𝑇</m:t>
                        </m:r>
                        <m:r>
                          <a:rPr lang="it-IT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𝑉𝐹</m:t>
                        </m:r>
                      </m:den>
                    </m:f>
                  </m:oMath>
                </a14:m>
                <a:endParaRPr lang="it-IT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7E06CA3-D06A-20E7-3111-0199F2572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53" y="3431264"/>
                <a:ext cx="7600447" cy="1545231"/>
              </a:xfrm>
              <a:prstGeom prst="rect">
                <a:avLst/>
              </a:prstGeom>
              <a:blipFill>
                <a:blip r:embed="rId8"/>
                <a:stretch>
                  <a:fillRect l="-4022" b="-7885"/>
                </a:stretch>
              </a:blipFill>
              <a:ln w="12700" cap="flat">
                <a:noFill/>
                <a:miter lim="4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magine 21">
            <a:extLst>
              <a:ext uri="{FF2B5EF4-FFF2-40B4-BE49-F238E27FC236}">
                <a16:creationId xmlns:a16="http://schemas.microsoft.com/office/drawing/2014/main" id="{4CBD9FD7-3815-A1D6-BE78-79D883D94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799" y="323249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16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2A6010B-ACC0-F95E-041C-75220B6D4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513196"/>
              </p:ext>
            </p:extLst>
          </p:nvPr>
        </p:nvGraphicFramePr>
        <p:xfrm>
          <a:off x="641853" y="1628855"/>
          <a:ext cx="11984650" cy="6494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3E46FB1E-219D-1CFD-73DB-EE51142DBF06}"/>
              </a:ext>
            </a:extLst>
          </p:cNvPr>
          <p:cNvSpPr/>
          <p:nvPr/>
        </p:nvSpPr>
        <p:spPr>
          <a:xfrm>
            <a:off x="10329622" y="1479168"/>
            <a:ext cx="2130004" cy="707359"/>
          </a:xfrm>
          <a:prstGeom prst="rect">
            <a:avLst/>
          </a:prstGeom>
          <a:solidFill>
            <a:srgbClr val="808581"/>
          </a:solidFill>
          <a:ln w="25400" cap="flat">
            <a:solidFill>
              <a:srgbClr val="808581"/>
            </a:solidFill>
            <a:prstDash val="solid"/>
            <a:round/>
          </a:ln>
          <a:effectLst>
            <a:outerShdw blurRad="63500" sx="102000" sy="102000" algn="ctr" rotWithShape="0">
              <a:schemeClr val="tx1">
                <a:alpha val="96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64D3F75-BC2E-377D-6A4F-48C7720A2851}"/>
                  </a:ext>
                </a:extLst>
              </p:cNvPr>
              <p:cNvSpPr txBox="1"/>
              <p:nvPr/>
            </p:nvSpPr>
            <p:spPr>
              <a:xfrm>
                <a:off x="10329622" y="1577482"/>
                <a:ext cx="4068743" cy="5397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it-IT" sz="2000" dirty="0">
                    <a:solidFill>
                      <a:schemeClr val="bg1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𝑉𝑇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𝑉𝑇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𝑉𝐹</m:t>
                        </m:r>
                      </m:den>
                    </m:f>
                  </m:oMath>
                </a14:m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64D3F75-BC2E-377D-6A4F-48C7720A2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622" y="1577482"/>
                <a:ext cx="4068743" cy="5397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F7C8A519-DAD0-3CF6-3822-495C2511BD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5950" y="1343508"/>
            <a:ext cx="823672" cy="8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89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464616" y="1736745"/>
            <a:ext cx="56086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Classificazione finale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EF8F9A0-778A-FFFC-69D2-094ECFF1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6382" y="3657490"/>
            <a:ext cx="2590918" cy="2590918"/>
          </a:xfrm>
          <a:prstGeom prst="rect">
            <a:avLst/>
          </a:prstGeom>
        </p:spPr>
      </p:pic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524768B7-8FF5-6F40-624E-DB830490D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042814"/>
              </p:ext>
            </p:extLst>
          </p:nvPr>
        </p:nvGraphicFramePr>
        <p:xfrm>
          <a:off x="2192846" y="3165770"/>
          <a:ext cx="4351706" cy="34374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0336">
                  <a:extLst>
                    <a:ext uri="{9D8B030D-6E8A-4147-A177-3AD203B41FA5}">
                      <a16:colId xmlns:a16="http://schemas.microsoft.com/office/drawing/2014/main" val="908132620"/>
                    </a:ext>
                  </a:extLst>
                </a:gridCol>
                <a:gridCol w="2451370">
                  <a:extLst>
                    <a:ext uri="{9D8B030D-6E8A-4147-A177-3AD203B41FA5}">
                      <a16:colId xmlns:a16="http://schemas.microsoft.com/office/drawing/2014/main" val="2369854587"/>
                    </a:ext>
                  </a:extLst>
                </a:gridCol>
              </a:tblGrid>
              <a:tr h="579522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Nome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71333345"/>
                  </a:ext>
                </a:extLst>
              </a:tr>
              <a:tr h="71448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Yaazhini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80858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0,778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80858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870328"/>
                  </a:ext>
                </a:extLst>
              </a:tr>
              <a:tr h="71448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Pithus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0" u="none" strike="noStrike" cap="none" spc="0" baseline="0" dirty="0">
                          <a:solidFill>
                            <a:schemeClr val="bg1"/>
                          </a:solidFill>
                          <a:uFillTx/>
                          <a:sym typeface="Helvetica Neue"/>
                        </a:rPr>
                        <a:t>0,673</a:t>
                      </a:r>
                      <a:endParaRPr lang="it-IT" sz="24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359253"/>
                  </a:ext>
                </a:extLst>
              </a:tr>
              <a:tr h="71448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MobSF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80858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0" u="none" strike="noStrike" cap="none" spc="0" baseline="0" dirty="0">
                          <a:solidFill>
                            <a:schemeClr val="bg1"/>
                          </a:solidFill>
                          <a:uFillTx/>
                          <a:sym typeface="Helvetica Neue"/>
                        </a:rPr>
                        <a:t>0,548</a:t>
                      </a:r>
                      <a:endParaRPr lang="it-IT" sz="24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anchor="ctr">
                    <a:solidFill>
                      <a:srgbClr val="80858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70749"/>
                  </a:ext>
                </a:extLst>
              </a:tr>
              <a:tr h="71448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Oversecured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0,387</a:t>
                      </a:r>
                      <a:endParaRPr lang="it-IT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77961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AD8BD295-52FD-FB5A-80D4-95096F7F4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7921" y="1628855"/>
            <a:ext cx="2152925" cy="21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0604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0A099F-0612-3583-71AD-DF4A605C960D}"/>
              </a:ext>
            </a:extLst>
          </p:cNvPr>
          <p:cNvSpPr txBox="1"/>
          <p:nvPr/>
        </p:nvSpPr>
        <p:spPr>
          <a:xfrm>
            <a:off x="1297370" y="4456171"/>
            <a:ext cx="681108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Tool più </a:t>
            </a:r>
            <a:r>
              <a:rPr lang="it-IT" sz="2400" b="1" dirty="0">
                <a:solidFill>
                  <a:schemeClr val="bg1"/>
                </a:solidFill>
                <a:latin typeface="+mj-lt"/>
              </a:rPr>
              <a:t>preciso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it-IT" sz="2400" i="1" dirty="0">
                <a:solidFill>
                  <a:schemeClr val="bg1"/>
                </a:solidFill>
                <a:latin typeface="+mj-lt"/>
              </a:rPr>
              <a:t>Yaazhini</a:t>
            </a:r>
          </a:p>
          <a:p>
            <a:pPr marL="342900" marR="0" indent="-342900" algn="just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 Con una </a:t>
            </a:r>
            <a:r>
              <a:rPr lang="it-IT" sz="2400" b="1" dirty="0">
                <a:solidFill>
                  <a:schemeClr val="bg1"/>
                </a:solidFill>
                <a:latin typeface="+mj-lt"/>
              </a:rPr>
              <a:t>precision 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pari a 0,778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71289A-0745-9502-BACF-7BFD402E2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453" y="3253408"/>
            <a:ext cx="3246783" cy="324678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CEF709C-922B-C13A-425F-D1C1D0E3D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98" y="2812735"/>
            <a:ext cx="1358090" cy="1358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6394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Sviluppi futuri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FE93A72-4DE1-DA9A-6A8B-9AF698BFB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4" y="2271999"/>
            <a:ext cx="4781894" cy="48761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07ED75-88BE-19D6-49A3-0E1CE4B49902}"/>
              </a:ext>
            </a:extLst>
          </p:cNvPr>
          <p:cNvSpPr txBox="1"/>
          <p:nvPr/>
        </p:nvSpPr>
        <p:spPr>
          <a:xfrm>
            <a:off x="5026027" y="2946513"/>
            <a:ext cx="714009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Ricostruzione di un dataset di applicazioni intenzionalmente vulnerabili</a:t>
            </a:r>
          </a:p>
        </p:txBody>
      </p:sp>
    </p:spTree>
    <p:extLst>
      <p:ext uri="{BB962C8B-B14F-4D97-AF65-F5344CB8AC3E}">
        <p14:creationId xmlns:p14="http://schemas.microsoft.com/office/powerpoint/2010/main" val="96322575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Sviluppi futuri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FE93A72-4DE1-DA9A-6A8B-9AF698BFB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4" y="2271999"/>
            <a:ext cx="4781894" cy="48761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07ED75-88BE-19D6-49A3-0E1CE4B49902}"/>
              </a:ext>
            </a:extLst>
          </p:cNvPr>
          <p:cNvSpPr txBox="1"/>
          <p:nvPr/>
        </p:nvSpPr>
        <p:spPr>
          <a:xfrm>
            <a:off x="5026027" y="2613615"/>
            <a:ext cx="7140097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Ricostruzione di un dataset di applicazioni intenzionalmente vulnerabili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it-IT" sz="3200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it-IT" sz="3200" dirty="0">
              <a:solidFill>
                <a:schemeClr val="bg1"/>
              </a:solidFill>
              <a:latin typeface="+mj-lt"/>
            </a:endParaRPr>
          </a:p>
          <a:p>
            <a:pPr marL="342900" indent="-34290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Incremento del numero dei tool che svolgono l’analisi con un tempo di esecuzione più lungo, come l’analisi dinamica</a:t>
            </a:r>
          </a:p>
          <a:p>
            <a:pPr marL="342900" indent="-34290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881661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235740" y="0"/>
            <a:ext cx="4767545" cy="9764918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17" name="Titolo tesi"/>
          <p:cNvSpPr txBox="1"/>
          <p:nvPr/>
        </p:nvSpPr>
        <p:spPr>
          <a:xfrm>
            <a:off x="8492504" y="508665"/>
            <a:ext cx="4251504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pPr algn="ctr"/>
            <a:r>
              <a:rPr lang="it-IT" sz="2400" dirty="0"/>
              <a:t>Identificazione di Vulnerabilità Android mediante Tool: un’Analisi Prestazionale</a:t>
            </a:r>
            <a:endParaRPr sz="2400" dirty="0"/>
          </a:p>
        </p:txBody>
      </p:sp>
      <p:sp>
        <p:nvSpPr>
          <p:cNvPr id="318" name="email@studenti.unisa.it…"/>
          <p:cNvSpPr txBox="1"/>
          <p:nvPr/>
        </p:nvSpPr>
        <p:spPr>
          <a:xfrm>
            <a:off x="8920788" y="8071290"/>
            <a:ext cx="3427220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</a:t>
            </a:r>
            <a:r>
              <a:rPr dirty="0"/>
              <a:t>@studenti.unisa.it</a:t>
            </a:r>
            <a:endParaRPr dirty="0">
              <a:hlinkClick r:id="rId3"/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319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007" y="849162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62318" y="7401298"/>
            <a:ext cx="355139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Eduardo Scarpa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8753295" y="5585901"/>
            <a:ext cx="4251505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9600" b="1" dirty="0" err="1"/>
              <a:t>Grazie</a:t>
            </a:r>
            <a:r>
              <a:rPr sz="9600" b="1" dirty="0"/>
              <a:t>!</a:t>
            </a:r>
          </a:p>
        </p:txBody>
      </p:sp>
      <p:pic>
        <p:nvPicPr>
          <p:cNvPr id="331" name="linkedin(1).png" descr="linkedin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7307" y="8829795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78175BD-51C7-4C01-0D8C-CECBB937A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8799" y="2133969"/>
            <a:ext cx="2491197" cy="24911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8A79A4E-F58B-544D-F0E0-9FA12D999E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32" y="515913"/>
            <a:ext cx="3439347" cy="2582032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19F63F1-9E31-85D1-DED1-4F1D56EF2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33" y="3405321"/>
            <a:ext cx="3496792" cy="2636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79CA6FB-57A6-F40A-0F13-C306CEF808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8" y="3405321"/>
            <a:ext cx="3500416" cy="2630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E8FB89-FFD2-1997-8DC8-3DAE1B8FE4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16" y="6387462"/>
            <a:ext cx="3476984" cy="2630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7FCDFA-FB33-8726-9F11-F6DC5B8E70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9" y="508666"/>
            <a:ext cx="3446078" cy="25820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1234170-B4BC-139C-0D3D-D36AA88C09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8" y="6387462"/>
            <a:ext cx="3521028" cy="2638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Qual è il problema?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4E1E0-8D9B-ABD2-F571-D4047A9FD189}"/>
              </a:ext>
            </a:extLst>
          </p:cNvPr>
          <p:cNvSpPr txBox="1"/>
          <p:nvPr/>
        </p:nvSpPr>
        <p:spPr>
          <a:xfrm>
            <a:off x="4887884" y="2812506"/>
            <a:ext cx="485697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Presenza di vulnerabilità</a:t>
            </a:r>
            <a:r>
              <a:rPr lang="it-IT" sz="3200" dirty="0">
                <a:solidFill>
                  <a:schemeClr val="bg1"/>
                </a:solidFill>
                <a:latin typeface="+mj-lt"/>
                <a:ea typeface="Helvetica"/>
                <a:cs typeface="Helvetica"/>
              </a:rPr>
              <a:t> software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D2B6D95-5781-8CA1-2BA4-26E498E6D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04" y="1776134"/>
            <a:ext cx="3350280" cy="33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526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Qual è il problema?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4E1E0-8D9B-ABD2-F571-D4047A9FD189}"/>
              </a:ext>
            </a:extLst>
          </p:cNvPr>
          <p:cNvSpPr txBox="1"/>
          <p:nvPr/>
        </p:nvSpPr>
        <p:spPr>
          <a:xfrm>
            <a:off x="4887884" y="2812506"/>
            <a:ext cx="485697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Presenza di vulnerabilità</a:t>
            </a:r>
            <a:r>
              <a:rPr lang="it-IT" sz="3200" dirty="0">
                <a:solidFill>
                  <a:schemeClr val="bg1"/>
                </a:solidFill>
                <a:latin typeface="+mj-lt"/>
                <a:ea typeface="Helvetica"/>
                <a:cs typeface="Helvetica"/>
              </a:rPr>
              <a:t> software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D2B6D95-5781-8CA1-2BA4-26E498E6D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04" y="1776134"/>
            <a:ext cx="3350280" cy="335028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6D9359A-7EF0-4D18-375C-781B817C4FDD}"/>
              </a:ext>
            </a:extLst>
          </p:cNvPr>
          <p:cNvSpPr/>
          <p:nvPr/>
        </p:nvSpPr>
        <p:spPr>
          <a:xfrm>
            <a:off x="5395911" y="4689255"/>
            <a:ext cx="6071285" cy="2638973"/>
          </a:xfrm>
          <a:prstGeom prst="rect">
            <a:avLst/>
          </a:prstGeom>
          <a:solidFill>
            <a:srgbClr val="808581"/>
          </a:solidFill>
          <a:ln w="25400" cap="flat">
            <a:solidFill>
              <a:srgbClr val="808581"/>
            </a:solidFill>
            <a:prstDash val="solid"/>
            <a:round/>
          </a:ln>
          <a:effectLst>
            <a:glow rad="228600">
              <a:srgbClr val="324B91"/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BD7684-4A00-7514-3600-322BC2A6758A}"/>
              </a:ext>
            </a:extLst>
          </p:cNvPr>
          <p:cNvSpPr txBox="1"/>
          <p:nvPr/>
        </p:nvSpPr>
        <p:spPr>
          <a:xfrm>
            <a:off x="5416851" y="6077070"/>
            <a:ext cx="607128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Ad ogni vulnerabilità </a:t>
            </a:r>
            <a:r>
              <a:rPr lang="it-IT" sz="3200" dirty="0">
                <a:solidFill>
                  <a:schemeClr val="bg1"/>
                </a:solidFill>
                <a:latin typeface="+mj-lt"/>
              </a:rPr>
              <a:t>corrisponde un </a:t>
            </a:r>
            <a:r>
              <a:rPr lang="it-IT" sz="3200" b="1" dirty="0">
                <a:solidFill>
                  <a:schemeClr val="bg1"/>
                </a:solidFill>
                <a:latin typeface="+mj-lt"/>
              </a:rPr>
              <a:t>CWE </a:t>
            </a: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specifico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B3F58A0-E890-D1BB-9519-8A2898BEC106}"/>
              </a:ext>
            </a:extLst>
          </p:cNvPr>
          <p:cNvSpPr txBox="1"/>
          <p:nvPr/>
        </p:nvSpPr>
        <p:spPr>
          <a:xfrm>
            <a:off x="6842053" y="4642011"/>
            <a:ext cx="3179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7200" b="1" i="0" u="none" strike="noStrike" cap="none" spc="0" normalizeH="0" baseline="0" dirty="0">
                <a:ln>
                  <a:noFill/>
                </a:ln>
                <a:solidFill>
                  <a:srgbClr val="324B9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C</a:t>
            </a:r>
            <a:r>
              <a:rPr kumimoji="0" lang="it-IT" sz="72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W</a:t>
            </a:r>
            <a:r>
              <a:rPr kumimoji="0" lang="it-IT" sz="7200" b="1" i="0" u="none" strike="noStrike" cap="none" spc="0" normalizeH="0" baseline="0" dirty="0">
                <a:ln>
                  <a:noFill/>
                </a:ln>
                <a:solidFill>
                  <a:srgbClr val="324B9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9314603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2F4D347-F105-83BD-3493-5D2BEE07211F}"/>
              </a:ext>
            </a:extLst>
          </p:cNvPr>
          <p:cNvSpPr/>
          <p:nvPr/>
        </p:nvSpPr>
        <p:spPr>
          <a:xfrm>
            <a:off x="6200772" y="5224714"/>
            <a:ext cx="5472419" cy="1585954"/>
          </a:xfrm>
          <a:prstGeom prst="roundRect">
            <a:avLst/>
          </a:prstGeom>
          <a:solidFill>
            <a:srgbClr val="808581">
              <a:alpha val="31000"/>
            </a:srgbClr>
          </a:solidFill>
          <a:ln w="25400" cap="flat">
            <a:solidFill>
              <a:srgbClr val="808581"/>
            </a:solidFill>
            <a:prstDash val="solid"/>
            <a:round/>
          </a:ln>
          <a:effectLst>
            <a:outerShdw blurRad="50800" dist="50800" dir="5400000" algn="ctr" rotWithShape="0">
              <a:srgbClr val="000000">
                <a:alpha val="1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Qual è il problema?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4E1E0-8D9B-ABD2-F571-D4047A9FD189}"/>
              </a:ext>
            </a:extLst>
          </p:cNvPr>
          <p:cNvSpPr txBox="1"/>
          <p:nvPr/>
        </p:nvSpPr>
        <p:spPr>
          <a:xfrm>
            <a:off x="4887884" y="2812506"/>
            <a:ext cx="485697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Presenza di vulnerabilità</a:t>
            </a:r>
            <a:r>
              <a:rPr lang="it-IT" sz="3200" dirty="0">
                <a:solidFill>
                  <a:schemeClr val="bg1"/>
                </a:solidFill>
                <a:latin typeface="+mj-lt"/>
                <a:ea typeface="Helvetica"/>
                <a:cs typeface="Helvetica"/>
              </a:rPr>
              <a:t> software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D2B6D95-5781-8CA1-2BA4-26E498E6D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04" y="1776134"/>
            <a:ext cx="3350280" cy="33502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5ED61D-C0A5-9927-3B94-590D3D0B84C2}"/>
              </a:ext>
            </a:extLst>
          </p:cNvPr>
          <p:cNvSpPr txBox="1"/>
          <p:nvPr/>
        </p:nvSpPr>
        <p:spPr>
          <a:xfrm>
            <a:off x="6338187" y="5996795"/>
            <a:ext cx="485697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- </a:t>
            </a:r>
            <a:r>
              <a:rPr kumimoji="0" lang="it-IT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Insecure</a:t>
            </a: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 Data Storage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EDB932-CF36-7C71-8437-0D8D39B3F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377258">
            <a:off x="10793606" y="5126434"/>
            <a:ext cx="1383747" cy="138374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DD5F10D-69ED-9252-42AE-489EE9483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873" y="4348333"/>
            <a:ext cx="2024644" cy="18655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BF1D99-907B-A0EF-F8A7-49A5026E1D86}"/>
              </a:ext>
            </a:extLst>
          </p:cNvPr>
          <p:cNvSpPr txBox="1"/>
          <p:nvPr/>
        </p:nvSpPr>
        <p:spPr>
          <a:xfrm>
            <a:off x="6086358" y="5588668"/>
            <a:ext cx="229305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CWE-922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68302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Qual è il problema?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4E1E0-8D9B-ABD2-F571-D4047A9FD189}"/>
              </a:ext>
            </a:extLst>
          </p:cNvPr>
          <p:cNvSpPr txBox="1"/>
          <p:nvPr/>
        </p:nvSpPr>
        <p:spPr>
          <a:xfrm>
            <a:off x="4887884" y="2812506"/>
            <a:ext cx="485697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Presenza di vulnerabilità</a:t>
            </a:r>
            <a:r>
              <a:rPr lang="it-IT" sz="3200" dirty="0">
                <a:solidFill>
                  <a:schemeClr val="bg1"/>
                </a:solidFill>
                <a:latin typeface="+mj-lt"/>
                <a:ea typeface="Helvetica"/>
                <a:cs typeface="Helvetica"/>
              </a:rPr>
              <a:t> software</a:t>
            </a:r>
            <a:endParaRPr kumimoji="0" lang="it-IT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14414F-C611-265D-BB25-00F7938A17FB}"/>
              </a:ext>
            </a:extLst>
          </p:cNvPr>
          <p:cNvSpPr txBox="1"/>
          <p:nvPr/>
        </p:nvSpPr>
        <p:spPr>
          <a:xfrm>
            <a:off x="3100193" y="5727530"/>
            <a:ext cx="412648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+mj-lt"/>
              </a:rPr>
              <a:t>Identificazione delle vulnerabilità</a:t>
            </a: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D2B6D95-5781-8CA1-2BA4-26E498E6D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04" y="1776134"/>
            <a:ext cx="3350280" cy="33502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68804C1-9C54-9A84-45FF-7A22087A70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41" y="4831353"/>
            <a:ext cx="3186899" cy="31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37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Identificazione delle vulnerabilità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EE0D92-247D-BDD3-4C54-BBCBE2DB6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17" y="1343509"/>
            <a:ext cx="2920154" cy="292015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BF2A82-13A5-DE61-FEFE-06822EC931FC}"/>
              </a:ext>
            </a:extLst>
          </p:cNvPr>
          <p:cNvSpPr txBox="1"/>
          <p:nvPr/>
        </p:nvSpPr>
        <p:spPr>
          <a:xfrm>
            <a:off x="3933105" y="4337848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Tool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3D7B923-3053-0B38-CEB7-21B48CDAADD7}"/>
              </a:ext>
            </a:extLst>
          </p:cNvPr>
          <p:cNvCxnSpPr/>
          <p:nvPr/>
        </p:nvCxnSpPr>
        <p:spPr>
          <a:xfrm>
            <a:off x="2898843" y="4932884"/>
            <a:ext cx="7352003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673033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Identificazione delle vulnerabilità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3D7B923-3053-0B38-CEB7-21B48CDAADD7}"/>
              </a:ext>
            </a:extLst>
          </p:cNvPr>
          <p:cNvCxnSpPr/>
          <p:nvPr/>
        </p:nvCxnSpPr>
        <p:spPr>
          <a:xfrm>
            <a:off x="2898843" y="4932884"/>
            <a:ext cx="7352003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9FB9C76-1750-0B86-5D85-1F311F78F346}"/>
              </a:ext>
            </a:extLst>
          </p:cNvPr>
          <p:cNvSpPr txBox="1"/>
          <p:nvPr/>
        </p:nvSpPr>
        <p:spPr>
          <a:xfrm>
            <a:off x="507271" y="7447277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Analisi Statica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5B157-D8F7-3013-50B3-FCDE2A0BE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163" y="5814346"/>
            <a:ext cx="1713194" cy="1713194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6080EEE-6BE4-4CF9-B176-BED6B5A60558}"/>
              </a:ext>
            </a:extLst>
          </p:cNvPr>
          <p:cNvCxnSpPr>
            <a:cxnSpLocks/>
          </p:cNvCxnSpPr>
          <p:nvPr/>
        </p:nvCxnSpPr>
        <p:spPr>
          <a:xfrm>
            <a:off x="2898843" y="4932884"/>
            <a:ext cx="0" cy="767525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02553F-4F39-31C8-FF43-32BDB647F294}"/>
              </a:ext>
            </a:extLst>
          </p:cNvPr>
          <p:cNvSpPr txBox="1"/>
          <p:nvPr/>
        </p:nvSpPr>
        <p:spPr>
          <a:xfrm>
            <a:off x="3997351" y="5814346"/>
            <a:ext cx="575253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A</a:t>
            </a:r>
            <a:r>
              <a:rPr lang="it-IT" sz="2400" b="0" i="0" u="none" strike="noStrike" baseline="0" dirty="0">
                <a:solidFill>
                  <a:schemeClr val="bg1"/>
                </a:solidFill>
                <a:latin typeface="+mj-lt"/>
              </a:rPr>
              <a:t>nalizza il codice senza eseguirlo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36EBE9-E955-82AB-4AB5-7E68D696E0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17" y="1343509"/>
            <a:ext cx="2920154" cy="292015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FB39D3-D816-9C2C-3ABA-E3F4BACF41B1}"/>
              </a:ext>
            </a:extLst>
          </p:cNvPr>
          <p:cNvSpPr txBox="1"/>
          <p:nvPr/>
        </p:nvSpPr>
        <p:spPr>
          <a:xfrm>
            <a:off x="3933105" y="4337848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36870249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8085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Identificazione delle vulnerabilità</a:t>
            </a:r>
            <a:endParaRPr dirty="0"/>
          </a:p>
        </p:txBody>
      </p:sp>
      <p:sp>
        <p:nvSpPr>
          <p:cNvPr id="229" name="Titolo Tesi…"/>
          <p:cNvSpPr txBox="1"/>
          <p:nvPr/>
        </p:nvSpPr>
        <p:spPr>
          <a:xfrm>
            <a:off x="6200773" y="8466718"/>
            <a:ext cx="6258853" cy="147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Identificazione di Vulnerabilità Android 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mediante Tool: un’Analisi Prestazionale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2000" dirty="0"/>
              <a:t>Eduardo Scarpa</a:t>
            </a:r>
            <a:br>
              <a:rPr sz="1600" dirty="0"/>
            </a:br>
            <a:endParaRPr sz="1600" dirty="0"/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85542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e.scarpa6@studenti.unisa.it</a:t>
            </a:r>
            <a:endParaRPr lang="it-IT" dirty="0">
              <a:hlinkClick r:id="rId3"/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https://github.com/edd0y-dev 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1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https://t.ly/Otlp</a:t>
            </a: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3D7B923-3053-0B38-CEB7-21B48CDAADD7}"/>
              </a:ext>
            </a:extLst>
          </p:cNvPr>
          <p:cNvCxnSpPr/>
          <p:nvPr/>
        </p:nvCxnSpPr>
        <p:spPr>
          <a:xfrm>
            <a:off x="2898843" y="4932884"/>
            <a:ext cx="7352003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AAC861-FA3F-D112-AC02-D1A1E4EF6665}"/>
              </a:ext>
            </a:extLst>
          </p:cNvPr>
          <p:cNvSpPr txBox="1"/>
          <p:nvPr/>
        </p:nvSpPr>
        <p:spPr>
          <a:xfrm>
            <a:off x="7822356" y="7447278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Analisi Dinamica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0F0AD92-DD92-F7ED-D5A3-059E314D6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342" y="5840794"/>
            <a:ext cx="1754765" cy="17547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640B2F-152B-63D6-862C-CAE6FE64972F}"/>
              </a:ext>
            </a:extLst>
          </p:cNvPr>
          <p:cNvSpPr txBox="1"/>
          <p:nvPr/>
        </p:nvSpPr>
        <p:spPr>
          <a:xfrm>
            <a:off x="2124340" y="6416747"/>
            <a:ext cx="847450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A</a:t>
            </a:r>
            <a:r>
              <a:rPr lang="it-IT" sz="2400" b="0" i="0" u="none" strike="noStrike" baseline="0" dirty="0">
                <a:solidFill>
                  <a:schemeClr val="bg1"/>
                </a:solidFill>
                <a:latin typeface="+mj-lt"/>
              </a:rPr>
              <a:t>nalizza il comportamento del codice in esecuzione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400" b="0" i="0" u="none" strike="noStrike" baseline="0" dirty="0">
                <a:solidFill>
                  <a:schemeClr val="bg1"/>
                </a:solidFill>
                <a:latin typeface="+mj-lt"/>
              </a:rPr>
              <a:t>e la sua interazione con il sistema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A1EA18-1414-CD27-80D5-376DDE680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17" y="1343509"/>
            <a:ext cx="2920154" cy="29201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D6F6E7-79CA-A787-0F0C-7E830D4FC3D9}"/>
              </a:ext>
            </a:extLst>
          </p:cNvPr>
          <p:cNvSpPr txBox="1"/>
          <p:nvPr/>
        </p:nvSpPr>
        <p:spPr>
          <a:xfrm>
            <a:off x="3933105" y="4337848"/>
            <a:ext cx="48569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"/>
                <a:cs typeface="Helvetica"/>
                <a:sym typeface="Helvetica"/>
              </a:rPr>
              <a:t>Tool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80B1791-7CA7-E670-7E4B-42386A6D6BBE}"/>
              </a:ext>
            </a:extLst>
          </p:cNvPr>
          <p:cNvCxnSpPr>
            <a:cxnSpLocks/>
          </p:cNvCxnSpPr>
          <p:nvPr/>
        </p:nvCxnSpPr>
        <p:spPr>
          <a:xfrm>
            <a:off x="10250846" y="4932883"/>
            <a:ext cx="0" cy="767525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287481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</TotalTime>
  <Words>2180</Words>
  <Application>Microsoft Office PowerPoint</Application>
  <PresentationFormat>Personalizzato</PresentationFormat>
  <Paragraphs>296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7" baseType="lpstr">
      <vt:lpstr>Arial</vt:lpstr>
      <vt:lpstr>Cambria Math</vt:lpstr>
      <vt:lpstr>CMR10</vt:lpstr>
      <vt:lpstr>Courier New</vt:lpstr>
      <vt:lpstr>gg sans</vt:lpstr>
      <vt:lpstr>Gill Sans Light</vt:lpstr>
      <vt:lpstr>Helvetica</vt:lpstr>
      <vt:lpstr>Helvetica Neue</vt:lpstr>
      <vt:lpstr>Helvetica Neue Medium</vt:lpstr>
      <vt:lpstr>Lucida Grande</vt:lpstr>
      <vt:lpstr>White</vt:lpstr>
      <vt:lpstr>Identificazione di Vulnerabilità Android mediante Tool: un’Analisi Prestazionale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Eduardo</dc:creator>
  <cp:lastModifiedBy>EDUARDO SCARPA</cp:lastModifiedBy>
  <cp:revision>59</cp:revision>
  <dcterms:modified xsi:type="dcterms:W3CDTF">2023-02-21T14:10:14Z</dcterms:modified>
</cp:coreProperties>
</file>